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ontime" charset="1" panose="00000000000000000000"/>
      <p:regular r:id="rId14"/>
    </p:embeddedFont>
    <p:embeddedFont>
      <p:font typeface="Barlow Condensed" charset="1" panose="00000506000000000000"/>
      <p:regular r:id="rId15"/>
    </p:embeddedFont>
    <p:embeddedFont>
      <p:font typeface="Barlow Condensed Bold" charset="1" panose="00000806000000000000"/>
      <p:regular r:id="rId16"/>
    </p:embeddedFont>
    <p:embeddedFont>
      <p:font typeface="Barlow Condensed Italics" charset="1" panose="00000506000000000000"/>
      <p:regular r:id="rId17"/>
    </p:embeddedFont>
    <p:embeddedFont>
      <p:font typeface="Barlow Condensed Bold Italics" charset="1" panose="00000806000000000000"/>
      <p:regular r:id="rId18"/>
    </p:embeddedFont>
    <p:embeddedFont>
      <p:font typeface="Barlow Condensed Thin" charset="1" panose="00000306000000000000"/>
      <p:regular r:id="rId19"/>
    </p:embeddedFont>
    <p:embeddedFont>
      <p:font typeface="Barlow Condensed Thin Italics" charset="1" panose="00000306000000000000"/>
      <p:regular r:id="rId20"/>
    </p:embeddedFont>
    <p:embeddedFont>
      <p:font typeface="Barlow Condensed Medium" charset="1" panose="00000606000000000000"/>
      <p:regular r:id="rId21"/>
    </p:embeddedFont>
    <p:embeddedFont>
      <p:font typeface="Barlow Condensed Medium Italics" charset="1" panose="00000606000000000000"/>
      <p:regular r:id="rId22"/>
    </p:embeddedFont>
    <p:embeddedFont>
      <p:font typeface="Barlow Condensed Semi-Bold" charset="1" panose="00000706000000000000"/>
      <p:regular r:id="rId23"/>
    </p:embeddedFont>
    <p:embeddedFont>
      <p:font typeface="Barlow Condensed Semi-Bold Italics" charset="1" panose="00000706000000000000"/>
      <p:regular r:id="rId24"/>
    </p:embeddedFont>
    <p:embeddedFont>
      <p:font typeface="Barlow Condensed Heavy" charset="1" panose="00000A06000000000000"/>
      <p:regular r:id="rId25"/>
    </p:embeddedFont>
    <p:embeddedFont>
      <p:font typeface="Barlow Condensed Heavy Italics" charset="1" panose="00000A06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58" Target="slides/slide32.xml" Type="http://schemas.openxmlformats.org/officeDocument/2006/relationships/slide"/><Relationship Id="rId59" Target="slides/slide33.xml" Type="http://schemas.openxmlformats.org/officeDocument/2006/relationships/slide"/><Relationship Id="rId6" Target="fonts/font6.fntdata" Type="http://schemas.openxmlformats.org/officeDocument/2006/relationships/font"/><Relationship Id="rId60" Target="slides/slide3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2630736"/>
            <a:ext cx="10317538" cy="561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Barlow Condensed"/>
              </a:rPr>
              <a:t>Analysis of</a:t>
            </a:r>
          </a:p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Barlow Condensed"/>
              </a:rPr>
              <a:t>Indian Electoral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73201" y="8151564"/>
            <a:ext cx="1074159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- Data Visualization Project 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3074" y="3414517"/>
            <a:ext cx="8641851" cy="5680658"/>
          </a:xfrm>
          <a:custGeom>
            <a:avLst/>
            <a:gdLst/>
            <a:ahLst/>
            <a:cxnLst/>
            <a:rect r="r" b="b" t="t" l="l"/>
            <a:pathLst>
              <a:path h="5680658" w="8641851">
                <a:moveTo>
                  <a:pt x="0" y="0"/>
                </a:moveTo>
                <a:lnTo>
                  <a:pt x="8641852" y="0"/>
                </a:lnTo>
                <a:lnTo>
                  <a:pt x="8641852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815500"/>
            <a:ext cx="15000484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Votes by Parties in India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0720" y="3188954"/>
            <a:ext cx="11846559" cy="5875318"/>
          </a:xfrm>
          <a:custGeom>
            <a:avLst/>
            <a:gdLst/>
            <a:ahLst/>
            <a:cxnLst/>
            <a:rect r="r" b="b" t="t" l="l"/>
            <a:pathLst>
              <a:path h="5875318" w="11846559">
                <a:moveTo>
                  <a:pt x="0" y="0"/>
                </a:moveTo>
                <a:lnTo>
                  <a:pt x="11846560" y="0"/>
                </a:lnTo>
                <a:lnTo>
                  <a:pt x="11846560" y="5875318"/>
                </a:lnTo>
                <a:lnTo>
                  <a:pt x="0" y="587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815500"/>
            <a:ext cx="15000484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Voting Trend for Parties in India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8967" y="3027757"/>
            <a:ext cx="5590066" cy="5577005"/>
          </a:xfrm>
          <a:custGeom>
            <a:avLst/>
            <a:gdLst/>
            <a:ahLst/>
            <a:cxnLst/>
            <a:rect r="r" b="b" t="t" l="l"/>
            <a:pathLst>
              <a:path h="5577005" w="5590066">
                <a:moveTo>
                  <a:pt x="0" y="0"/>
                </a:moveTo>
                <a:lnTo>
                  <a:pt x="5590066" y="0"/>
                </a:lnTo>
                <a:lnTo>
                  <a:pt x="5590066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815500"/>
            <a:ext cx="15000484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Candidate Sex Distribution for BJP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2750" y="1872910"/>
            <a:ext cx="6222500" cy="8032312"/>
          </a:xfrm>
          <a:custGeom>
            <a:avLst/>
            <a:gdLst/>
            <a:ahLst/>
            <a:cxnLst/>
            <a:rect r="r" b="b" t="t" l="l"/>
            <a:pathLst>
              <a:path h="8032312" w="6222500">
                <a:moveTo>
                  <a:pt x="0" y="0"/>
                </a:moveTo>
                <a:lnTo>
                  <a:pt x="6222500" y="0"/>
                </a:lnTo>
                <a:lnTo>
                  <a:pt x="6222500" y="8032312"/>
                </a:lnTo>
                <a:lnTo>
                  <a:pt x="0" y="803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653"/>
            <a:ext cx="15000484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Percentage Vote Distribution for INC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1600" y="1872910"/>
            <a:ext cx="6324799" cy="8164365"/>
          </a:xfrm>
          <a:custGeom>
            <a:avLst/>
            <a:gdLst/>
            <a:ahLst/>
            <a:cxnLst/>
            <a:rect r="r" b="b" t="t" l="l"/>
            <a:pathLst>
              <a:path h="8164365" w="6324799">
                <a:moveTo>
                  <a:pt x="0" y="0"/>
                </a:moveTo>
                <a:lnTo>
                  <a:pt x="6324800" y="0"/>
                </a:lnTo>
                <a:lnTo>
                  <a:pt x="6324800" y="8164365"/>
                </a:lnTo>
                <a:lnTo>
                  <a:pt x="0" y="816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653"/>
            <a:ext cx="15000484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Percentage Vote Distribution for BJP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3500" y="293592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7631" y="3190243"/>
            <a:ext cx="3186537" cy="3606163"/>
          </a:xfrm>
          <a:custGeom>
            <a:avLst/>
            <a:gdLst/>
            <a:ahLst/>
            <a:cxnLst/>
            <a:rect r="r" b="b" t="t" l="l"/>
            <a:pathLst>
              <a:path h="3606163" w="3186537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159" y="61513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1486" y="3714750"/>
            <a:ext cx="12445027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15000">
                <a:solidFill>
                  <a:srgbClr val="22423D"/>
                </a:solidFill>
                <a:latin typeface="Barlow Condensed"/>
              </a:rPr>
              <a:t>State-Wise Data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97884" y="63418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953" y="6431624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3074" y="3241418"/>
            <a:ext cx="8641851" cy="5680658"/>
          </a:xfrm>
          <a:custGeom>
            <a:avLst/>
            <a:gdLst/>
            <a:ahLst/>
            <a:cxnLst/>
            <a:rect r="r" b="b" t="t" l="l"/>
            <a:pathLst>
              <a:path h="5680658" w="8641851">
                <a:moveTo>
                  <a:pt x="0" y="0"/>
                </a:moveTo>
                <a:lnTo>
                  <a:pt x="8641852" y="0"/>
                </a:lnTo>
                <a:lnTo>
                  <a:pt x="8641852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9867" y="2029161"/>
            <a:ext cx="9080356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Votes to Parties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953" y="6431624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0720" y="3241418"/>
            <a:ext cx="11846559" cy="5875318"/>
          </a:xfrm>
          <a:custGeom>
            <a:avLst/>
            <a:gdLst/>
            <a:ahLst/>
            <a:cxnLst/>
            <a:rect r="r" b="b" t="t" l="l"/>
            <a:pathLst>
              <a:path h="5875318" w="11846559">
                <a:moveTo>
                  <a:pt x="0" y="0"/>
                </a:moveTo>
                <a:lnTo>
                  <a:pt x="11846560" y="0"/>
                </a:lnTo>
                <a:lnTo>
                  <a:pt x="11846560" y="5875318"/>
                </a:lnTo>
                <a:lnTo>
                  <a:pt x="0" y="587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8677" y="1544729"/>
            <a:ext cx="15990646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Comparison of voting trend for parties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953" y="6431624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93245" y="2756985"/>
            <a:ext cx="8101511" cy="6940819"/>
          </a:xfrm>
          <a:custGeom>
            <a:avLst/>
            <a:gdLst/>
            <a:ahLst/>
            <a:cxnLst/>
            <a:rect r="r" b="b" t="t" l="l"/>
            <a:pathLst>
              <a:path h="6940819" w="8101511">
                <a:moveTo>
                  <a:pt x="0" y="0"/>
                </a:moveTo>
                <a:lnTo>
                  <a:pt x="8101510" y="0"/>
                </a:lnTo>
                <a:lnTo>
                  <a:pt x="8101510" y="6940820"/>
                </a:lnTo>
                <a:lnTo>
                  <a:pt x="0" y="694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8677" y="1544729"/>
            <a:ext cx="15990646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Comparison of voting trend for parties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3714750"/>
            <a:ext cx="12445027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15000">
                <a:solidFill>
                  <a:srgbClr val="22423D"/>
                </a:solidFill>
                <a:latin typeface="Barlow Condensed"/>
              </a:rPr>
              <a:t>Constituency-Wise Data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1066" y="69656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5005" y="1400175"/>
            <a:ext cx="7838995" cy="131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Barlow Condensed"/>
              </a:rPr>
              <a:t>Team Members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02292" y="-1243967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45348" y="3500437"/>
            <a:ext cx="6997303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PRESENTED BY:</a:t>
            </a:r>
          </a:p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Aditya Dhaduk (B21AI014)</a:t>
            </a:r>
          </a:p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Lakshit Chaubisa (B21AI057)</a:t>
            </a:r>
          </a:p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Harsh Soni (B21AI016)</a:t>
            </a:r>
          </a:p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Rushi Shah (B21AI032)</a:t>
            </a:r>
          </a:p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Khushal Sindhav (B21AI039)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8697" y="8699189"/>
            <a:ext cx="14042344" cy="121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  <a:spcBef>
                <a:spcPct val="0"/>
              </a:spcBef>
            </a:pPr>
            <a:r>
              <a:rPr lang="en-US" sz="3497">
                <a:solidFill>
                  <a:srgbClr val="22423D"/>
                </a:solidFill>
                <a:latin typeface="Glacial Indifference"/>
              </a:rPr>
              <a:t>Source Code Link:-  https://github.com/Aditya2814/Indian-General-Elections-data-1977-2014-Analysis-and-Visualisation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5864" y="2987852"/>
            <a:ext cx="12276272" cy="5166176"/>
          </a:xfrm>
          <a:custGeom>
            <a:avLst/>
            <a:gdLst/>
            <a:ahLst/>
            <a:cxnLst/>
            <a:rect r="r" b="b" t="t" l="l"/>
            <a:pathLst>
              <a:path h="5166176" w="12276272">
                <a:moveTo>
                  <a:pt x="0" y="0"/>
                </a:moveTo>
                <a:lnTo>
                  <a:pt x="12276272" y="0"/>
                </a:lnTo>
                <a:lnTo>
                  <a:pt x="12276272" y="5166177"/>
                </a:lnTo>
                <a:lnTo>
                  <a:pt x="0" y="516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047664"/>
            <a:ext cx="15954295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Constituency wise vote distribution for parties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3074" y="2717121"/>
            <a:ext cx="8641851" cy="5680658"/>
          </a:xfrm>
          <a:custGeom>
            <a:avLst/>
            <a:gdLst/>
            <a:ahLst/>
            <a:cxnLst/>
            <a:rect r="r" b="b" t="t" l="l"/>
            <a:pathLst>
              <a:path h="5680658" w="8641851">
                <a:moveTo>
                  <a:pt x="0" y="0"/>
                </a:moveTo>
                <a:lnTo>
                  <a:pt x="8641852" y="0"/>
                </a:lnTo>
                <a:lnTo>
                  <a:pt x="8641852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504864"/>
            <a:ext cx="16192990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Vote Share for parties in Surat, Gujrat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0720" y="3174706"/>
            <a:ext cx="11846559" cy="5875318"/>
          </a:xfrm>
          <a:custGeom>
            <a:avLst/>
            <a:gdLst/>
            <a:ahLst/>
            <a:cxnLst/>
            <a:rect r="r" b="b" t="t" l="l"/>
            <a:pathLst>
              <a:path h="5875318" w="11846559">
                <a:moveTo>
                  <a:pt x="0" y="0"/>
                </a:moveTo>
                <a:lnTo>
                  <a:pt x="11846560" y="0"/>
                </a:lnTo>
                <a:lnTo>
                  <a:pt x="11846560" y="5875318"/>
                </a:lnTo>
                <a:lnTo>
                  <a:pt x="0" y="587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504864"/>
            <a:ext cx="16192990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Trend of votes for parties in Surat, Gujrat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6724" y="2983180"/>
            <a:ext cx="11854552" cy="6543330"/>
          </a:xfrm>
          <a:custGeom>
            <a:avLst/>
            <a:gdLst/>
            <a:ahLst/>
            <a:cxnLst/>
            <a:rect r="r" b="b" t="t" l="l"/>
            <a:pathLst>
              <a:path h="6543330" w="11854552">
                <a:moveTo>
                  <a:pt x="0" y="0"/>
                </a:moveTo>
                <a:lnTo>
                  <a:pt x="11854552" y="0"/>
                </a:lnTo>
                <a:lnTo>
                  <a:pt x="11854552" y="6543331"/>
                </a:lnTo>
                <a:lnTo>
                  <a:pt x="0" y="6543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504864"/>
            <a:ext cx="16192990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Trend of votes for Candidates in Varanasi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4538" y="2941912"/>
            <a:ext cx="9378924" cy="5856474"/>
          </a:xfrm>
          <a:custGeom>
            <a:avLst/>
            <a:gdLst/>
            <a:ahLst/>
            <a:cxnLst/>
            <a:rect r="r" b="b" t="t" l="l"/>
            <a:pathLst>
              <a:path h="5856474" w="9378924">
                <a:moveTo>
                  <a:pt x="0" y="0"/>
                </a:moveTo>
                <a:lnTo>
                  <a:pt x="9378924" y="0"/>
                </a:lnTo>
                <a:lnTo>
                  <a:pt x="9378924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504864"/>
            <a:ext cx="16192990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Margin of victory for parties in Varanasi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2703" y="2915980"/>
            <a:ext cx="7862594" cy="6637075"/>
          </a:xfrm>
          <a:custGeom>
            <a:avLst/>
            <a:gdLst/>
            <a:ahLst/>
            <a:cxnLst/>
            <a:rect r="r" b="b" t="t" l="l"/>
            <a:pathLst>
              <a:path h="6637075" w="7862594">
                <a:moveTo>
                  <a:pt x="0" y="0"/>
                </a:moveTo>
                <a:lnTo>
                  <a:pt x="7862594" y="0"/>
                </a:lnTo>
                <a:lnTo>
                  <a:pt x="7862594" y="6637075"/>
                </a:lnTo>
                <a:lnTo>
                  <a:pt x="0" y="66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5005" y="1047664"/>
            <a:ext cx="16192990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Comparison of Parliamentary Constituencies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51227" y="2740689"/>
            <a:ext cx="4216289" cy="3043394"/>
          </a:xfrm>
          <a:custGeom>
            <a:avLst/>
            <a:gdLst/>
            <a:ahLst/>
            <a:cxnLst/>
            <a:rect r="r" b="b" t="t" l="l"/>
            <a:pathLst>
              <a:path h="3043394" w="4216289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3714750"/>
            <a:ext cx="12445027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15000">
                <a:solidFill>
                  <a:srgbClr val="22423D"/>
                </a:solidFill>
                <a:latin typeface="Barlow Condensed"/>
              </a:rPr>
              <a:t>Lying with Statistics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0740" y="3141157"/>
            <a:ext cx="4601493" cy="7811176"/>
          </a:xfrm>
          <a:custGeom>
            <a:avLst/>
            <a:gdLst/>
            <a:ahLst/>
            <a:cxnLst/>
            <a:rect r="r" b="b" t="t" l="l"/>
            <a:pathLst>
              <a:path h="7811176" w="4601493">
                <a:moveTo>
                  <a:pt x="0" y="0"/>
                </a:moveTo>
                <a:lnTo>
                  <a:pt x="4601493" y="0"/>
                </a:lnTo>
                <a:lnTo>
                  <a:pt x="4601493" y="7811176"/>
                </a:lnTo>
                <a:lnTo>
                  <a:pt x="0" y="7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4020" y="660653"/>
            <a:ext cx="7619960" cy="10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Lying with Statistics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3943" y="2591189"/>
            <a:ext cx="17060115" cy="547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Misleading visualizations can have significant effects on elections by shaping public opinion, influencing voter behavior, and impacting electoral outcomes in the following ways: </a:t>
            </a:r>
          </a:p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Shaping Perception of Candidates</a:t>
            </a:r>
          </a:p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Creating False Narratives</a:t>
            </a:r>
          </a:p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Discouraging Voter Turnout</a:t>
            </a:r>
          </a:p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Impact on Fundraising and Support</a:t>
            </a:r>
          </a:p>
          <a:p>
            <a:pPr algn="ctr">
              <a:lnSpc>
                <a:spcPts val="5402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802" y="1197684"/>
            <a:ext cx="14233876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Several ways in which someone could spread false narrative by visualization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3943" y="3784194"/>
            <a:ext cx="17060115" cy="547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Several ways in which someone could spread false narrative by visualization are:</a:t>
            </a:r>
          </a:p>
          <a:p>
            <a:pPr algn="ctr" marL="833161" indent="-416580" lvl="1">
              <a:lnSpc>
                <a:spcPts val="5402"/>
              </a:lnSpc>
              <a:buFont typeface="Arial"/>
              <a:buChar char="•"/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Presenting only the final winning numbers without considering the margin of victory can indeed spread a false narrative</a:t>
            </a:r>
          </a:p>
          <a:p>
            <a:pPr algn="ctr" marL="833161" indent="-416580" lvl="1">
              <a:lnSpc>
                <a:spcPts val="5402"/>
              </a:lnSpc>
              <a:buFont typeface="Arial"/>
              <a:buChar char="•"/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It may be possible that some party has won many seats but the margin in most of the seats are not very large.</a:t>
            </a:r>
          </a:p>
          <a:p>
            <a:pPr algn="ctr" marL="833161" indent="-416580" lvl="1">
              <a:lnSpc>
                <a:spcPts val="5402"/>
              </a:lnSpc>
              <a:buFont typeface="Arial"/>
              <a:buChar char="•"/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Solution : With the winning seats number also present the seats where there are tough fights. </a:t>
            </a:r>
          </a:p>
          <a:p>
            <a:pPr algn="ctr">
              <a:lnSpc>
                <a:spcPts val="5402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0875" y="513192"/>
            <a:ext cx="14233876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How can</a:t>
            </a:r>
            <a:r>
              <a:rPr lang="en-US" sz="8600">
                <a:solidFill>
                  <a:srgbClr val="22423D"/>
                </a:solidFill>
                <a:latin typeface="Barlow Condensed"/>
              </a:rPr>
              <a:t> we use visualization to mislead people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19179" y="2173876"/>
            <a:ext cx="8940121" cy="7084424"/>
          </a:xfrm>
          <a:custGeom>
            <a:avLst/>
            <a:gdLst/>
            <a:ahLst/>
            <a:cxnLst/>
            <a:rect r="r" b="b" t="t" l="l"/>
            <a:pathLst>
              <a:path h="7084424" w="8940121">
                <a:moveTo>
                  <a:pt x="0" y="0"/>
                </a:moveTo>
                <a:lnTo>
                  <a:pt x="8940121" y="0"/>
                </a:lnTo>
                <a:lnTo>
                  <a:pt x="8940121" y="7084424"/>
                </a:lnTo>
                <a:lnTo>
                  <a:pt x="0" y="708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1" t="-2286" r="-1784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6066" y="3385022"/>
            <a:ext cx="7125125" cy="363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  <a:spcBef>
                <a:spcPct val="0"/>
              </a:spcBef>
            </a:pPr>
            <a:r>
              <a:rPr lang="en-US" sz="4130">
                <a:solidFill>
                  <a:srgbClr val="22423D"/>
                </a:solidFill>
                <a:latin typeface="Glacial Indifference"/>
              </a:rPr>
              <a:t>Visualization of seats won by different parties along with the seats where the winning margin is less than 10% to show a clear picture of mandate.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1147" y="72205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9664" y="5223963"/>
            <a:ext cx="6731294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Barlow Condense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65241" y="1060641"/>
            <a:ext cx="8381379" cy="793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4732" indent="-507366" lvl="1">
              <a:lnSpc>
                <a:spcPts val="7943"/>
              </a:lnSpc>
              <a:buAutoNum type="arabicPeriod" startAt="1"/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Introduction</a:t>
            </a:r>
          </a:p>
          <a:p>
            <a:pPr algn="just" marL="1014732" indent="-507366" lvl="1">
              <a:lnSpc>
                <a:spcPts val="7943"/>
              </a:lnSpc>
              <a:buAutoNum type="arabicPeriod" startAt="1"/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National-Data Analysis</a:t>
            </a:r>
          </a:p>
          <a:p>
            <a:pPr algn="just" marL="1014732" indent="-507366" lvl="1">
              <a:lnSpc>
                <a:spcPts val="7943"/>
              </a:lnSpc>
              <a:buAutoNum type="arabicPeriod" startAt="1"/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State-Wise-Data Analysis</a:t>
            </a:r>
          </a:p>
          <a:p>
            <a:pPr algn="just" marL="1014732" indent="-507366" lvl="1">
              <a:lnSpc>
                <a:spcPts val="7943"/>
              </a:lnSpc>
              <a:buAutoNum type="arabicPeriod" startAt="1"/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Constituency-Wise Data Analysis</a:t>
            </a:r>
          </a:p>
          <a:p>
            <a:pPr algn="just" marL="1014732" indent="-507366" lvl="1">
              <a:lnSpc>
                <a:spcPts val="7943"/>
              </a:lnSpc>
              <a:buAutoNum type="arabicPeriod" startAt="1"/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Lying with Statistics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45422" y="70300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802" y="1197684"/>
            <a:ext cx="15744166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Several ways in which someone could spread false narrative by visualization 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3943" y="3784194"/>
            <a:ext cx="17060115" cy="615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:</a:t>
            </a:r>
          </a:p>
          <a:p>
            <a:pPr algn="ctr" marL="833161" indent="-416580" lvl="1">
              <a:lnSpc>
                <a:spcPts val="5402"/>
              </a:lnSpc>
              <a:buFont typeface="Arial"/>
              <a:buChar char="•"/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Do not considering the voting percent of the constituency and nota votes shares can distort the perception of the mandate.</a:t>
            </a:r>
          </a:p>
          <a:p>
            <a:pPr algn="ctr" marL="833161" indent="-416580" lvl="1">
              <a:lnSpc>
                <a:spcPts val="5402"/>
              </a:lnSpc>
              <a:buFont typeface="Arial"/>
              <a:buChar char="•"/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For instance, a candidate or party may win a seat with a relatively low percentage of the total votes cast, indicating that they do not have broad support across the constituency. However, without considering the voting percentage, it may falsely appear as a strong endorsement from the electorate.</a:t>
            </a:r>
          </a:p>
          <a:p>
            <a:pPr algn="ctr">
              <a:lnSpc>
                <a:spcPts val="5402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802" y="1197684"/>
            <a:ext cx="15872398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Several ways in which someone could spread false narrative by visualization 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05668" y="3668610"/>
            <a:ext cx="8482332" cy="5867478"/>
          </a:xfrm>
          <a:custGeom>
            <a:avLst/>
            <a:gdLst/>
            <a:ahLst/>
            <a:cxnLst/>
            <a:rect r="r" b="b" t="t" l="l"/>
            <a:pathLst>
              <a:path h="5867478" w="8482332">
                <a:moveTo>
                  <a:pt x="0" y="0"/>
                </a:moveTo>
                <a:lnTo>
                  <a:pt x="8482332" y="0"/>
                </a:lnTo>
                <a:lnTo>
                  <a:pt x="8482332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7841" y="3784194"/>
            <a:ext cx="5636939" cy="547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SOLUTION : </a:t>
            </a:r>
          </a:p>
          <a:p>
            <a:pPr algn="ctr">
              <a:lnSpc>
                <a:spcPts val="5402"/>
              </a:lnSpc>
            </a:pPr>
            <a:r>
              <a:rPr lang="en-US" sz="3859">
                <a:solidFill>
                  <a:srgbClr val="22423D"/>
                </a:solidFill>
                <a:latin typeface="Glacial Indifference"/>
              </a:rPr>
              <a:t>With the winning seats/number/votes  also show the voting percent of people, vote percent of a party and vote share of Nota to give a clear picture of mandate 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034" y="709327"/>
            <a:ext cx="15829654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Several ways in which someone could spread false narrative by visualization 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37309" y="3443569"/>
            <a:ext cx="4504577" cy="5814731"/>
          </a:xfrm>
          <a:custGeom>
            <a:avLst/>
            <a:gdLst/>
            <a:ahLst/>
            <a:cxnLst/>
            <a:rect r="r" b="b" t="t" l="l"/>
            <a:pathLst>
              <a:path h="5814731" w="4504577">
                <a:moveTo>
                  <a:pt x="0" y="0"/>
                </a:moveTo>
                <a:lnTo>
                  <a:pt x="4504577" y="0"/>
                </a:lnTo>
                <a:lnTo>
                  <a:pt x="4504577" y="5814731"/>
                </a:lnTo>
                <a:lnTo>
                  <a:pt x="0" y="581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2257" y="3559997"/>
            <a:ext cx="8204843" cy="5849849"/>
          </a:xfrm>
          <a:custGeom>
            <a:avLst/>
            <a:gdLst/>
            <a:ahLst/>
            <a:cxnLst/>
            <a:rect r="r" b="b" t="t" l="l"/>
            <a:pathLst>
              <a:path h="5849849" w="8204843">
                <a:moveTo>
                  <a:pt x="0" y="0"/>
                </a:moveTo>
                <a:lnTo>
                  <a:pt x="8204843" y="0"/>
                </a:lnTo>
                <a:lnTo>
                  <a:pt x="8204843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370" y="2758854"/>
            <a:ext cx="5636939" cy="71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SOLUTION : </a:t>
            </a:r>
          </a:p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With the winning seats/number/votes  also show the voting percent of people and vote share of Nota to give  a clear picture of mandate.</a:t>
            </a:r>
          </a:p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Therefore we had plotted both vote percent for a party and nota share to give a clear picture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1499" y="3703652"/>
            <a:ext cx="9126311" cy="5834320"/>
          </a:xfrm>
          <a:custGeom>
            <a:avLst/>
            <a:gdLst/>
            <a:ahLst/>
            <a:cxnLst/>
            <a:rect r="r" b="b" t="t" l="l"/>
            <a:pathLst>
              <a:path h="5834320" w="9126311">
                <a:moveTo>
                  <a:pt x="0" y="0"/>
                </a:moveTo>
                <a:lnTo>
                  <a:pt x="9126311" y="0"/>
                </a:lnTo>
                <a:lnTo>
                  <a:pt x="9126311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370" y="2758854"/>
            <a:ext cx="5636939" cy="71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SOLUTION : </a:t>
            </a:r>
          </a:p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With the winning seats/number/votes  also show the voting percent of people and vote share of Nota to give  a clear picture of mandate.</a:t>
            </a:r>
          </a:p>
          <a:p>
            <a:pPr algn="ctr">
              <a:lnSpc>
                <a:spcPts val="5122"/>
              </a:lnSpc>
            </a:pPr>
            <a:r>
              <a:rPr lang="en-US" sz="3659">
                <a:solidFill>
                  <a:srgbClr val="22423D"/>
                </a:solidFill>
                <a:latin typeface="Glacial Indifference"/>
              </a:rPr>
              <a:t>Therefore we had plotted both vote percent for a party and nota share to give a clear picture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034" y="709327"/>
            <a:ext cx="15829654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Several ways in which someone could spread false narrative by visualization are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4457700"/>
            <a:ext cx="10317538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15000">
                <a:solidFill>
                  <a:srgbClr val="22423D"/>
                </a:solidFill>
                <a:latin typeface="Barlow Condensed"/>
              </a:rPr>
              <a:t>Thank</a:t>
            </a:r>
          </a:p>
          <a:p>
            <a:pPr algn="ctr">
              <a:lnSpc>
                <a:spcPts val="7950"/>
              </a:lnSpc>
            </a:pPr>
            <a:r>
              <a:rPr lang="en-US" sz="15000">
                <a:solidFill>
                  <a:srgbClr val="22423D"/>
                </a:solidFill>
                <a:latin typeface="Barlow Condensed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4440486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Barlow Condense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3741" y="2168734"/>
            <a:ext cx="9962944" cy="5949531"/>
          </a:xfrm>
          <a:custGeom>
            <a:avLst/>
            <a:gdLst/>
            <a:ahLst/>
            <a:cxnLst/>
            <a:rect r="r" b="b" t="t" l="l"/>
            <a:pathLst>
              <a:path h="5949531" w="9962944">
                <a:moveTo>
                  <a:pt x="0" y="0"/>
                </a:moveTo>
                <a:lnTo>
                  <a:pt x="9962944" y="0"/>
                </a:lnTo>
                <a:lnTo>
                  <a:pt x="9962944" y="5949532"/>
                </a:lnTo>
                <a:lnTo>
                  <a:pt x="0" y="5949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932" y="2800350"/>
            <a:ext cx="7298530" cy="466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This projects has details regarding the analysis of electoral data of India. This Analysis of data has been done at national as well as state level.</a:t>
            </a:r>
          </a:p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Furthermore we are going to analyze how can someone lie using statistics of these analysis.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57167"/>
            <a:ext cx="6270336" cy="131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Barlow Condensed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51227" y="2740689"/>
            <a:ext cx="4216289" cy="3043394"/>
          </a:xfrm>
          <a:custGeom>
            <a:avLst/>
            <a:gdLst/>
            <a:ahLst/>
            <a:cxnLst/>
            <a:rect r="r" b="b" t="t" l="l"/>
            <a:pathLst>
              <a:path h="3043394" w="4216289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3331239"/>
            <a:ext cx="12445027" cy="380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Barlow Condensed"/>
              </a:rPr>
              <a:t>National Data Analyisis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79837" y="6690317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2828" y="2693979"/>
            <a:ext cx="11282344" cy="6095876"/>
          </a:xfrm>
          <a:custGeom>
            <a:avLst/>
            <a:gdLst/>
            <a:ahLst/>
            <a:cxnLst/>
            <a:rect r="r" b="b" t="t" l="l"/>
            <a:pathLst>
              <a:path h="6095876" w="11282344">
                <a:moveTo>
                  <a:pt x="0" y="0"/>
                </a:moveTo>
                <a:lnTo>
                  <a:pt x="11282344" y="0"/>
                </a:lnTo>
                <a:lnTo>
                  <a:pt x="11282344" y="6095876"/>
                </a:lnTo>
                <a:lnTo>
                  <a:pt x="0" y="609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358372"/>
            <a:ext cx="16724494" cy="193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1"/>
              </a:lnSpc>
            </a:pPr>
            <a:r>
              <a:rPr lang="en-US" sz="8596">
                <a:solidFill>
                  <a:srgbClr val="22423D"/>
                </a:solidFill>
                <a:latin typeface="Barlow Condensed"/>
              </a:rPr>
              <a:t>Top 10% Parties by Number of Candidates</a:t>
            </a:r>
          </a:p>
          <a:p>
            <a:pPr>
              <a:lnSpc>
                <a:spcPts val="722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2828" y="2651235"/>
            <a:ext cx="11282344" cy="6095876"/>
          </a:xfrm>
          <a:custGeom>
            <a:avLst/>
            <a:gdLst/>
            <a:ahLst/>
            <a:cxnLst/>
            <a:rect r="r" b="b" t="t" l="l"/>
            <a:pathLst>
              <a:path h="6095876" w="11282344">
                <a:moveTo>
                  <a:pt x="0" y="0"/>
                </a:moveTo>
                <a:lnTo>
                  <a:pt x="11282344" y="0"/>
                </a:lnTo>
                <a:lnTo>
                  <a:pt x="11282344" y="6095876"/>
                </a:lnTo>
                <a:lnTo>
                  <a:pt x="0" y="609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358300"/>
            <a:ext cx="16724494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Top 10% Parties by by Vote Share</a:t>
            </a:r>
          </a:p>
          <a:p>
            <a:pPr>
              <a:lnSpc>
                <a:spcPts val="722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4670" y="3530799"/>
            <a:ext cx="5458660" cy="5727501"/>
          </a:xfrm>
          <a:custGeom>
            <a:avLst/>
            <a:gdLst/>
            <a:ahLst/>
            <a:cxnLst/>
            <a:rect r="r" b="b" t="t" l="l"/>
            <a:pathLst>
              <a:path h="5727501" w="5458660">
                <a:moveTo>
                  <a:pt x="0" y="0"/>
                </a:moveTo>
                <a:lnTo>
                  <a:pt x="5458660" y="0"/>
                </a:lnTo>
                <a:lnTo>
                  <a:pt x="5458660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281" y="1358300"/>
            <a:ext cx="15000484" cy="193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8600">
                <a:solidFill>
                  <a:srgbClr val="22423D"/>
                </a:solidFill>
                <a:latin typeface="Barlow Condensed"/>
              </a:rPr>
              <a:t>Party-Wise Distribution of votes for Differrent Parties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DAGDuY3BgBM</dc:identifier>
  <dcterms:modified xsi:type="dcterms:W3CDTF">2011-08-01T06:04:30Z</dcterms:modified>
  <cp:revision>1</cp:revision>
  <dc:title>Beige Brown Minimal Organic Creative Project Presentation</dc:title>
</cp:coreProperties>
</file>